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3716000" cx="2438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c5c3c003a_1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20c5c3c003a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c5c3c003a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0c5c3c003a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c5f10c967_1_1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20c5f10c967_1_16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c5f10c967_1_16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20c5f10c967_1_1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c5c3c003a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0c5c3c003a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c5c3c003a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c5c3c003a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e23e41a6a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e23e41a6a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e23e41a6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e23e41a6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e23e41a6a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e23e41a6a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c5f10c967_1_1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0c5f10c967_1_1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1. Signup and sign in features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2. Viewable timeline, that shows newest posts first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3. The ability to make posts, with images or text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4. The ability to like posts, and see a total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5. The ability to make comments on posts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6. A profile page, which lists FRIENDS? NOTIFICATIONS? COMMENTS?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7. The ability to befriend other users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8. Profile pictures can be added and shown next to relevant comments/posts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9. log out functionality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10. general stability and view of the website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These were the agreed upon features that are within the scope of testing. These features were prioritised as they mostly were within the MVP. This is only the first 2 weeks, or first sprint, of the project so testing of core features was the plan.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We have also lightly touched upon testing accessibility and security so that we can have a reference point for the future sprints. The main changes or improvements in these areas were somewhat out of scope for the developers, therefore we could not test them extensively.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c5f10c967_1_16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0c5f10c967_1_16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eC6YW5Hk7xI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www.youtube.com/watch?v=PkSJZ1br24w" TargetMode="External"/><Relationship Id="rId6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jIizJPd2Oyo" TargetMode="External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zOyRRH6bqwU" TargetMode="External"/><Relationship Id="rId5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201340" y="11859862"/>
            <a:ext cx="21971003" cy="124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/>
              <a:t>Developers: Aaron Harris, Cristiano Silva, Peter Dyson, Mark Robins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/>
              <a:t>Quality Engineers: Joao Fernandes, Adam Little</a:t>
            </a:r>
            <a:endParaRPr/>
          </a:p>
        </p:txBody>
      </p:sp>
      <p:sp>
        <p:nvSpPr>
          <p:cNvPr id="67" name="Google Shape;67;p16"/>
          <p:cNvSpPr txBox="1"/>
          <p:nvPr>
            <p:ph idx="4294967295" type="ctrTitle"/>
          </p:nvPr>
        </p:nvSpPr>
        <p:spPr>
          <a:xfrm>
            <a:off x="1206498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JAM_A_PC - Acebook</a:t>
            </a:r>
            <a:endParaRPr b="0" i="0" sz="7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test it?</a:t>
            </a:r>
            <a:endParaRPr/>
          </a:p>
        </p:txBody>
      </p:sp>
      <p:sp>
        <p:nvSpPr>
          <p:cNvPr id="212" name="Google Shape;212;p2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and security testing - lighthouse, WAVE, ZAP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Legacy and Dev Jest unit testing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Cypress for integration/end to end testing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CICD pipeline - with Github Actions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tests - both ‘full’ and as features were pushed to Github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06500" y="927100"/>
            <a:ext cx="2197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10"/>
              <a:buFont typeface="Helvetica Neue"/>
              <a:buNone/>
            </a:pPr>
            <a:r>
              <a:rPr lang="en-US" sz="7310"/>
              <a:t>What procedures did we put in place to ensure the team was building with quality in mind?</a:t>
            </a:r>
            <a:endParaRPr/>
          </a:p>
        </p:txBody>
      </p:sp>
      <p:sp>
        <p:nvSpPr>
          <p:cNvPr id="218" name="Google Shape;218;p26"/>
          <p:cNvSpPr txBox="1"/>
          <p:nvPr>
            <p:ph idx="2" type="body"/>
          </p:nvPr>
        </p:nvSpPr>
        <p:spPr>
          <a:xfrm>
            <a:off x="1206500" y="3046591"/>
            <a:ext cx="21971100" cy="10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day meetings, Trello board setup, rules processes and agreements, initial diagram 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‘Quality’ for our Devs and team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MVP establishment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processes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Bug reporting (Trello) and feature maintenance (Github branches, slack, Trello) 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02" y="2"/>
            <a:ext cx="21885820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750" y="60150"/>
            <a:ext cx="19875299" cy="135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206500" y="927100"/>
            <a:ext cx="219711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10"/>
              <a:buFont typeface="Helvetica Neue"/>
              <a:buNone/>
            </a:pPr>
            <a:r>
              <a:rPr lang="en-US" sz="7310"/>
              <a:t>What procedures did we put in place to ensure the team was building with quality in mind?</a:t>
            </a:r>
            <a:endParaRPr/>
          </a:p>
        </p:txBody>
      </p:sp>
      <p:sp>
        <p:nvSpPr>
          <p:cNvPr id="234" name="Google Shape;234;p29"/>
          <p:cNvSpPr txBox="1"/>
          <p:nvPr>
            <p:ph idx="2" type="body"/>
          </p:nvPr>
        </p:nvSpPr>
        <p:spPr>
          <a:xfrm>
            <a:off x="1206500" y="3046591"/>
            <a:ext cx="21971100" cy="10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day meetings, Trello board setup, rules processes and agreements, initial wireframe diagram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‘Quality’ for our Devs and team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MVP establishment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processes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Bug reporting (Trello) and feature maintenance (Github branches, slack, Trello) 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 title="Screen Recording Cypres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4850"/>
            <a:ext cx="12108200" cy="9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 title="Acebook Github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08200" y="4555050"/>
            <a:ext cx="12214600" cy="91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did we automate (and why)?</a:t>
            </a:r>
            <a:endParaRPr/>
          </a:p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206500" y="2242200"/>
            <a:ext cx="21971100" cy="9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CICD - using Cypress, Github Actions and Render with Atlas MongoDB</a:t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have we learnt?</a:t>
            </a:r>
            <a:endParaRPr/>
          </a:p>
        </p:txBody>
      </p:sp>
      <p:sp>
        <p:nvSpPr>
          <p:cNvPr id="248" name="Google Shape;248;p31"/>
          <p:cNvSpPr txBox="1"/>
          <p:nvPr>
            <p:ph idx="2" type="body"/>
          </p:nvPr>
        </p:nvSpPr>
        <p:spPr>
          <a:xfrm>
            <a:off x="1206500" y="2685465"/>
            <a:ext cx="21971000" cy="981905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having a team understanding of process, </a:t>
            </a:r>
            <a:r>
              <a:rPr b="1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</a:t>
            </a: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streams, priorities and concept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work with new technologies that we have no previous experience of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Experience of adding quality to the Dev’s work throughout the first sprint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testing’s value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testing, using clear and unique usernames, for example, makes it easier to mentally process and communicate to others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5" y="10881400"/>
            <a:ext cx="17708750" cy="1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1206500" y="1079500"/>
            <a:ext cx="21971000" cy="2079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85"/>
              <a:buFont typeface="Helvetica Neue"/>
              <a:buNone/>
            </a:pPr>
            <a:r>
              <a:rPr lang="en-US" sz="8485"/>
              <a:t>What obstacles did we encounter? </a:t>
            </a:r>
            <a:endParaRPr sz="10800"/>
          </a:p>
        </p:txBody>
      </p:sp>
      <p:sp>
        <p:nvSpPr>
          <p:cNvPr id="255" name="Google Shape;255;p32"/>
          <p:cNvSpPr txBox="1"/>
          <p:nvPr>
            <p:ph idx="2" type="body"/>
          </p:nvPr>
        </p:nvSpPr>
        <p:spPr>
          <a:xfrm>
            <a:off x="1206500" y="3407350"/>
            <a:ext cx="7856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process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 process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Cypress and cy.tasks and database wiping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technologies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3909325"/>
            <a:ext cx="14710899" cy="6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0"/>
              <a:buFont typeface="Helvetica Neue"/>
              <a:buNone/>
            </a:pPr>
            <a:r>
              <a:rPr lang="en-US" sz="7990"/>
              <a:t>What would we do differently if we did it again?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Bearing in mind this is the first 2 week sprint</a:t>
            </a:r>
            <a:endParaRPr/>
          </a:p>
        </p:txBody>
      </p:sp>
      <p:sp>
        <p:nvSpPr>
          <p:cNvPr id="263" name="Google Shape;263;p3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in more detail the order of features to be produced - eg - navbar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 focus on end to end in the first 2 weeks - new features being pushed regularly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more clear around how we feel branches should be used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providing more support 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devs in writing their </a:t>
            </a: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were happy to find we could understand some JavaScript, but perhaps dedicating some time to learning more about it would have benefited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 title="video108965460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500" y="76200"/>
            <a:ext cx="18084800" cy="13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76" y="0"/>
            <a:ext cx="10683274" cy="1257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10910775" y="2512600"/>
            <a:ext cx="5624100" cy="4437000"/>
          </a:xfrm>
          <a:prstGeom prst="wedgeRoundRectCallout">
            <a:avLst>
              <a:gd fmla="val -65587" name="adj1"/>
              <a:gd fmla="val -896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0">
                <a:solidFill>
                  <a:schemeClr val="dk1"/>
                </a:solidFill>
              </a:rPr>
              <a:t>I knew you would ask that…</a:t>
            </a:r>
            <a:endParaRPr sz="7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4342700" y="1780250"/>
            <a:ext cx="1038600" cy="1105800"/>
          </a:xfrm>
          <a:prstGeom prst="ellipse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5"/>
          <p:cNvCxnSpPr/>
          <p:nvPr/>
        </p:nvCxnSpPr>
        <p:spPr>
          <a:xfrm flipH="1">
            <a:off x="4356199" y="2724109"/>
            <a:ext cx="138600" cy="310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5"/>
          <p:cNvCxnSpPr/>
          <p:nvPr/>
        </p:nvCxnSpPr>
        <p:spPr>
          <a:xfrm flipH="1">
            <a:off x="4342700" y="3182050"/>
            <a:ext cx="30600" cy="309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5"/>
          <p:cNvCxnSpPr/>
          <p:nvPr/>
        </p:nvCxnSpPr>
        <p:spPr>
          <a:xfrm flipH="1">
            <a:off x="4204099" y="3638509"/>
            <a:ext cx="138600" cy="310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5"/>
          <p:cNvCxnSpPr/>
          <p:nvPr/>
        </p:nvCxnSpPr>
        <p:spPr>
          <a:xfrm>
            <a:off x="4204099" y="4101409"/>
            <a:ext cx="44100" cy="416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5"/>
          <p:cNvCxnSpPr/>
          <p:nvPr/>
        </p:nvCxnSpPr>
        <p:spPr>
          <a:xfrm flipH="1">
            <a:off x="4261699" y="4746709"/>
            <a:ext cx="81000" cy="360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5"/>
          <p:cNvCxnSpPr/>
          <p:nvPr/>
        </p:nvCxnSpPr>
        <p:spPr>
          <a:xfrm>
            <a:off x="4371499" y="5293309"/>
            <a:ext cx="119700" cy="384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5"/>
          <p:cNvCxnSpPr/>
          <p:nvPr/>
        </p:nvCxnSpPr>
        <p:spPr>
          <a:xfrm flipH="1">
            <a:off x="4362049" y="5894834"/>
            <a:ext cx="138600" cy="310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65"/>
              <a:buFont typeface="Helvetica Neue"/>
              <a:buNone/>
            </a:pPr>
            <a:r>
              <a:rPr lang="en-US" sz="7565"/>
              <a:t>What would we look to focus on in the next sprint</a:t>
            </a:r>
            <a:endParaRPr/>
          </a:p>
        </p:txBody>
      </p:sp>
      <p:sp>
        <p:nvSpPr>
          <p:cNvPr id="290" name="Google Shape;290;p36"/>
          <p:cNvSpPr txBox="1"/>
          <p:nvPr>
            <p:ph idx="2" type="body"/>
          </p:nvPr>
        </p:nvSpPr>
        <p:spPr>
          <a:xfrm>
            <a:off x="1206500" y="2868999"/>
            <a:ext cx="21971000" cy="963551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to discuss with the Dev’s what the new priorities should be, what new features should be added next 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greater focus on design and usability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 browser testing, mobile testing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focus on accessibility and security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Adding to test suite once new features are completed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206450" y="113135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Technologies used</a:t>
            </a:r>
            <a:endParaRPr/>
          </a:p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1206500" y="2816859"/>
            <a:ext cx="21971100" cy="9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536003" lvl="0" marL="457200" rtl="0" algn="l">
              <a:spcBef>
                <a:spcPts val="3600"/>
              </a:spcBef>
              <a:spcAft>
                <a:spcPts val="0"/>
              </a:spcAft>
              <a:buSzPts val="4841"/>
              <a:buFont typeface="Helvetica Neue"/>
              <a:buChar char="●"/>
            </a:pPr>
            <a:r>
              <a:rPr lang="en-US" sz="3936"/>
              <a:t>JavaScript as a language</a:t>
            </a:r>
            <a:endParaRPr sz="3936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36"/>
          </a:p>
          <a:p>
            <a:pPr indent="-499872" lvl="0" marL="4998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Express web framework for Node.js.</a:t>
            </a:r>
            <a:endParaRPr sz="3936"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Nodemon to reload the server automatically.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Handlebars to render view templates.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Mongoose to model objects in MongoDB.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ESLint for linting.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Jest for unit testing.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Cypress for end-to-end testing.</a:t>
            </a:r>
            <a:endParaRPr/>
          </a:p>
          <a:p>
            <a:pPr indent="-499872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841"/>
              <a:buFont typeface="Helvetica Neue"/>
              <a:buChar char="●"/>
            </a:pPr>
            <a:r>
              <a:rPr lang="en-US" sz="3936"/>
              <a:t>Render and Atlas MongoDB.</a:t>
            </a:r>
            <a:endParaRPr sz="3936"/>
          </a:p>
          <a:p>
            <a:pPr indent="-442404" lvl="0" marL="499872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3936"/>
              <a:buChar char="●"/>
            </a:pPr>
            <a:r>
              <a:rPr lang="en-US" sz="3936"/>
              <a:t>Tableplus</a:t>
            </a:r>
            <a:endParaRPr sz="3936"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1875" y="819200"/>
            <a:ext cx="38385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700" y="3303263"/>
            <a:ext cx="51149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09913" y="5623238"/>
            <a:ext cx="4762500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8"/>
          <p:cNvGrpSpPr/>
          <p:nvPr/>
        </p:nvGrpSpPr>
        <p:grpSpPr>
          <a:xfrm>
            <a:off x="18528321" y="9485892"/>
            <a:ext cx="4878114" cy="3434167"/>
            <a:chOff x="14986488" y="8152362"/>
            <a:chExt cx="5114936" cy="3600888"/>
          </a:xfrm>
        </p:grpSpPr>
        <p:pic>
          <p:nvPicPr>
            <p:cNvPr id="83" name="Google Shape;83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986488" y="8152362"/>
              <a:ext cx="4914200" cy="190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986499" y="9703711"/>
              <a:ext cx="5114925" cy="20495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27825" y="3510449"/>
            <a:ext cx="3089800" cy="30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10750" y="6341738"/>
            <a:ext cx="3544125" cy="2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04150" y="819200"/>
            <a:ext cx="3937149" cy="28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27175" y="11288968"/>
            <a:ext cx="4091100" cy="21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46300" y="9637075"/>
            <a:ext cx="4252850" cy="17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8871719" y="6567023"/>
            <a:ext cx="5549422" cy="2097590"/>
            <a:chOff x="4726695" y="2800065"/>
            <a:chExt cx="2081007" cy="786586"/>
          </a:xfrm>
        </p:grpSpPr>
        <p:sp>
          <p:nvSpPr>
            <p:cNvPr id="95" name="Google Shape;95;p19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Google Shape;96;p19"/>
            <p:cNvGrpSpPr/>
            <p:nvPr/>
          </p:nvGrpSpPr>
          <p:grpSpPr>
            <a:xfrm>
              <a:off x="4726695" y="2800065"/>
              <a:ext cx="1079100" cy="786586"/>
              <a:chOff x="4726695" y="2800065"/>
              <a:chExt cx="1079100" cy="786586"/>
            </a:xfrm>
          </p:grpSpPr>
          <p:grpSp>
            <p:nvGrpSpPr>
              <p:cNvPr id="97" name="Google Shape;97;p19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8" name="Google Shape;98;p1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9" name="Google Shape;99;p1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0" name="Google Shape;100;p19"/>
              <p:cNvSpPr txBox="1"/>
              <p:nvPr/>
            </p:nvSpPr>
            <p:spPr>
              <a:xfrm>
                <a:off x="4726695" y="3215251"/>
                <a:ext cx="1079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Wednesday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1" name="Google Shape;101;p19"/>
          <p:cNvGrpSpPr/>
          <p:nvPr/>
        </p:nvGrpSpPr>
        <p:grpSpPr>
          <a:xfrm>
            <a:off x="12860362" y="6311675"/>
            <a:ext cx="5597140" cy="2103218"/>
            <a:chOff x="6435797" y="2702595"/>
            <a:chExt cx="2721153" cy="788697"/>
          </a:xfrm>
        </p:grpSpPr>
        <p:sp>
          <p:nvSpPr>
            <p:cNvPr id="102" name="Google Shape;102;p19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19"/>
            <p:cNvGrpSpPr/>
            <p:nvPr/>
          </p:nvGrpSpPr>
          <p:grpSpPr>
            <a:xfrm>
              <a:off x="6435797" y="2702595"/>
              <a:ext cx="1560900" cy="788697"/>
              <a:chOff x="6435797" y="2702595"/>
              <a:chExt cx="1560900" cy="788697"/>
            </a:xfrm>
          </p:grpSpPr>
          <p:grpSp>
            <p:nvGrpSpPr>
              <p:cNvPr id="104" name="Google Shape;104;p19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5" name="Google Shape;105;p1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6" name="Google Shape;106;p1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" name="Google Shape;107;p19"/>
              <p:cNvSpPr txBox="1"/>
              <p:nvPr/>
            </p:nvSpPr>
            <p:spPr>
              <a:xfrm>
                <a:off x="6435797" y="2702595"/>
                <a:ext cx="1560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Thursday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8" name="Google Shape;108;p19"/>
          <p:cNvGrpSpPr/>
          <p:nvPr/>
        </p:nvGrpSpPr>
        <p:grpSpPr>
          <a:xfrm>
            <a:off x="261252" y="3600125"/>
            <a:ext cx="5381074" cy="5043766"/>
            <a:chOff x="737265" y="1684117"/>
            <a:chExt cx="2473034" cy="1891388"/>
          </a:xfrm>
        </p:grpSpPr>
        <p:sp>
          <p:nvSpPr>
            <p:cNvPr id="109" name="Google Shape;109;p19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9"/>
            <p:cNvGrpSpPr/>
            <p:nvPr/>
          </p:nvGrpSpPr>
          <p:grpSpPr>
            <a:xfrm>
              <a:off x="737265" y="1684117"/>
              <a:ext cx="2473034" cy="1891388"/>
              <a:chOff x="737265" y="1684117"/>
              <a:chExt cx="2473034" cy="1891388"/>
            </a:xfrm>
          </p:grpSpPr>
          <p:sp>
            <p:nvSpPr>
              <p:cNvPr id="111" name="Google Shape;111;p19"/>
              <p:cNvSpPr txBox="1"/>
              <p:nvPr/>
            </p:nvSpPr>
            <p:spPr>
              <a:xfrm>
                <a:off x="737265" y="3204105"/>
                <a:ext cx="1028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Monday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" name="Google Shape;112;p1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3" name="Google Shape;113;p1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4" name="Google Shape;114;p1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" name="Google Shape;115;p19"/>
              <p:cNvSpPr txBox="1"/>
              <p:nvPr/>
            </p:nvSpPr>
            <p:spPr>
              <a:xfrm>
                <a:off x="792299" y="1684117"/>
                <a:ext cx="2418000" cy="107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Initial Setup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Trello board setup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Rules processes and agreements 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Initial diagram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Initial exploratory test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Documentation</a:t>
                </a:r>
                <a:endParaRPr b="1" i="0" sz="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6" name="Google Shape;116;p19"/>
          <p:cNvGrpSpPr/>
          <p:nvPr/>
        </p:nvGrpSpPr>
        <p:grpSpPr>
          <a:xfrm>
            <a:off x="4659124" y="6362800"/>
            <a:ext cx="4571618" cy="2052028"/>
            <a:chOff x="2780091" y="2721791"/>
            <a:chExt cx="2069261" cy="769501"/>
          </a:xfrm>
        </p:grpSpPr>
        <p:sp>
          <p:nvSpPr>
            <p:cNvPr id="117" name="Google Shape;117;p19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9"/>
            <p:cNvGrpSpPr/>
            <p:nvPr/>
          </p:nvGrpSpPr>
          <p:grpSpPr>
            <a:xfrm>
              <a:off x="2780091" y="2721791"/>
              <a:ext cx="1019700" cy="769501"/>
              <a:chOff x="2780091" y="2721791"/>
              <a:chExt cx="1019700" cy="769501"/>
            </a:xfrm>
          </p:grpSpPr>
          <p:sp>
            <p:nvSpPr>
              <p:cNvPr id="119" name="Google Shape;119;p19"/>
              <p:cNvSpPr txBox="1"/>
              <p:nvPr/>
            </p:nvSpPr>
            <p:spPr>
              <a:xfrm>
                <a:off x="2780091" y="2721791"/>
                <a:ext cx="1019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Tuesday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0" name="Google Shape;120;p19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21" name="Google Shape;121;p1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2" name="Google Shape;122;p1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3" name="Google Shape;123;p19"/>
          <p:cNvGrpSpPr/>
          <p:nvPr/>
        </p:nvGrpSpPr>
        <p:grpSpPr>
          <a:xfrm>
            <a:off x="18017486" y="6567023"/>
            <a:ext cx="5625604" cy="2097593"/>
            <a:chOff x="4698127" y="2800065"/>
            <a:chExt cx="2109575" cy="786588"/>
          </a:xfrm>
        </p:grpSpPr>
        <p:sp>
          <p:nvSpPr>
            <p:cNvPr id="124" name="Google Shape;124;p19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" name="Google Shape;125;p19"/>
            <p:cNvGrpSpPr/>
            <p:nvPr/>
          </p:nvGrpSpPr>
          <p:grpSpPr>
            <a:xfrm>
              <a:off x="4698127" y="2800065"/>
              <a:ext cx="692700" cy="786588"/>
              <a:chOff x="4698127" y="2800065"/>
              <a:chExt cx="692700" cy="786588"/>
            </a:xfrm>
          </p:grpSpPr>
          <p:grpSp>
            <p:nvGrpSpPr>
              <p:cNvPr id="126" name="Google Shape;126;p19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27" name="Google Shape;127;p1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8" name="Google Shape;128;p1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9" name="Google Shape;129;p19"/>
              <p:cNvSpPr txBox="1"/>
              <p:nvPr/>
            </p:nvSpPr>
            <p:spPr>
              <a:xfrm>
                <a:off x="4698127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Friday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30" name="Google Shape;130;p19"/>
          <p:cNvSpPr txBox="1"/>
          <p:nvPr/>
        </p:nvSpPr>
        <p:spPr>
          <a:xfrm>
            <a:off x="4578600" y="8294225"/>
            <a:ext cx="5261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Test plan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CI pipeline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3348500" y="8414825"/>
            <a:ext cx="4976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Finished Cypress suite setup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to end testing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testing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8901425" y="4795975"/>
            <a:ext cx="40155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up Cypress test suite and config files for the test database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8149125" y="4795975"/>
            <a:ext cx="5625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 test writing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 point ‘quality’ discussions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 point exploratory tests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 txBox="1"/>
          <p:nvPr>
            <p:ph idx="4294967295"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0"/>
          <p:cNvGrpSpPr/>
          <p:nvPr/>
        </p:nvGrpSpPr>
        <p:grpSpPr>
          <a:xfrm>
            <a:off x="8871719" y="6567023"/>
            <a:ext cx="5549422" cy="2097590"/>
            <a:chOff x="4726695" y="2800065"/>
            <a:chExt cx="2081007" cy="786586"/>
          </a:xfrm>
        </p:grpSpPr>
        <p:sp>
          <p:nvSpPr>
            <p:cNvPr id="140" name="Google Shape;140;p2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" name="Google Shape;141;p20"/>
            <p:cNvGrpSpPr/>
            <p:nvPr/>
          </p:nvGrpSpPr>
          <p:grpSpPr>
            <a:xfrm>
              <a:off x="4726695" y="2800065"/>
              <a:ext cx="1079100" cy="786586"/>
              <a:chOff x="4726695" y="2800065"/>
              <a:chExt cx="1079100" cy="786586"/>
            </a:xfrm>
          </p:grpSpPr>
          <p:grpSp>
            <p:nvGrpSpPr>
              <p:cNvPr id="142" name="Google Shape;142;p2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43" name="Google Shape;143;p2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4" name="Google Shape;144;p2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5" name="Google Shape;145;p20"/>
              <p:cNvSpPr txBox="1"/>
              <p:nvPr/>
            </p:nvSpPr>
            <p:spPr>
              <a:xfrm>
                <a:off x="4726695" y="3215251"/>
                <a:ext cx="1079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Wednesday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6" name="Google Shape;146;p20"/>
          <p:cNvGrpSpPr/>
          <p:nvPr/>
        </p:nvGrpSpPr>
        <p:grpSpPr>
          <a:xfrm>
            <a:off x="12860362" y="6311675"/>
            <a:ext cx="5597140" cy="2103218"/>
            <a:chOff x="6435797" y="2702595"/>
            <a:chExt cx="2721153" cy="788697"/>
          </a:xfrm>
        </p:grpSpPr>
        <p:sp>
          <p:nvSpPr>
            <p:cNvPr id="147" name="Google Shape;147;p20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" name="Google Shape;148;p20"/>
            <p:cNvGrpSpPr/>
            <p:nvPr/>
          </p:nvGrpSpPr>
          <p:grpSpPr>
            <a:xfrm>
              <a:off x="6435797" y="2702595"/>
              <a:ext cx="1560900" cy="788697"/>
              <a:chOff x="6435797" y="2702595"/>
              <a:chExt cx="1560900" cy="788697"/>
            </a:xfrm>
          </p:grpSpPr>
          <p:grpSp>
            <p:nvGrpSpPr>
              <p:cNvPr id="149" name="Google Shape;149;p2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50" name="Google Shape;150;p2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1" name="Google Shape;151;p2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2" name="Google Shape;152;p20"/>
              <p:cNvSpPr txBox="1"/>
              <p:nvPr/>
            </p:nvSpPr>
            <p:spPr>
              <a:xfrm>
                <a:off x="6435797" y="2702595"/>
                <a:ext cx="1560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Thursday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3" name="Google Shape;153;p20"/>
          <p:cNvGrpSpPr/>
          <p:nvPr/>
        </p:nvGrpSpPr>
        <p:grpSpPr>
          <a:xfrm>
            <a:off x="261252" y="4355600"/>
            <a:ext cx="4746111" cy="4288287"/>
            <a:chOff x="737265" y="1967417"/>
            <a:chExt cx="2181217" cy="1608088"/>
          </a:xfrm>
        </p:grpSpPr>
        <p:sp>
          <p:nvSpPr>
            <p:cNvPr id="154" name="Google Shape;154;p20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Google Shape;155;p20"/>
            <p:cNvGrpSpPr/>
            <p:nvPr/>
          </p:nvGrpSpPr>
          <p:grpSpPr>
            <a:xfrm>
              <a:off x="737265" y="1967417"/>
              <a:ext cx="2181217" cy="1608088"/>
              <a:chOff x="737265" y="1967417"/>
              <a:chExt cx="2181217" cy="1608088"/>
            </a:xfrm>
          </p:grpSpPr>
          <p:sp>
            <p:nvSpPr>
              <p:cNvPr id="156" name="Google Shape;156;p20"/>
              <p:cNvSpPr txBox="1"/>
              <p:nvPr/>
            </p:nvSpPr>
            <p:spPr>
              <a:xfrm>
                <a:off x="737265" y="3204105"/>
                <a:ext cx="1028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Monday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57" name="Google Shape;157;p2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58" name="Google Shape;158;p2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9" name="Google Shape;159;p2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0" name="Google Shape;160;p20"/>
              <p:cNvSpPr txBox="1"/>
              <p:nvPr/>
            </p:nvSpPr>
            <p:spPr>
              <a:xfrm>
                <a:off x="764782" y="1967417"/>
                <a:ext cx="2153700" cy="107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Midpoint retro with coaches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Exploratory testing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Test planning</a:t>
                </a:r>
                <a:endParaRPr b="0" i="0" sz="2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393700" lvl="0" marL="457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Helvetica Neue"/>
                  <a:buChar char="➔"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Documentation</a:t>
                </a:r>
                <a:endParaRPr b="1" i="0" sz="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1" name="Google Shape;161;p20"/>
          <p:cNvGrpSpPr/>
          <p:nvPr/>
        </p:nvGrpSpPr>
        <p:grpSpPr>
          <a:xfrm>
            <a:off x="4659124" y="6362800"/>
            <a:ext cx="4571619" cy="2052028"/>
            <a:chOff x="2780091" y="2721791"/>
            <a:chExt cx="2069261" cy="769501"/>
          </a:xfrm>
        </p:grpSpPr>
        <p:sp>
          <p:nvSpPr>
            <p:cNvPr id="162" name="Google Shape;162;p20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20"/>
            <p:cNvGrpSpPr/>
            <p:nvPr/>
          </p:nvGrpSpPr>
          <p:grpSpPr>
            <a:xfrm>
              <a:off x="2780091" y="2721791"/>
              <a:ext cx="1068900" cy="769501"/>
              <a:chOff x="2780091" y="2721791"/>
              <a:chExt cx="1068900" cy="769501"/>
            </a:xfrm>
          </p:grpSpPr>
          <p:sp>
            <p:nvSpPr>
              <p:cNvPr id="164" name="Google Shape;164;p20"/>
              <p:cNvSpPr txBox="1"/>
              <p:nvPr/>
            </p:nvSpPr>
            <p:spPr>
              <a:xfrm>
                <a:off x="2780091" y="2721791"/>
                <a:ext cx="1068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Tuesday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65" name="Google Shape;165;p2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66" name="Google Shape;166;p2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67" name="Google Shape;167;p2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68" name="Google Shape;168;p20"/>
          <p:cNvGrpSpPr/>
          <p:nvPr/>
        </p:nvGrpSpPr>
        <p:grpSpPr>
          <a:xfrm>
            <a:off x="18017486" y="6567023"/>
            <a:ext cx="5625604" cy="2097593"/>
            <a:chOff x="4698127" y="2800065"/>
            <a:chExt cx="2109575" cy="786588"/>
          </a:xfrm>
        </p:grpSpPr>
        <p:sp>
          <p:nvSpPr>
            <p:cNvPr id="169" name="Google Shape;169;p2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0"/>
            <p:cNvGrpSpPr/>
            <p:nvPr/>
          </p:nvGrpSpPr>
          <p:grpSpPr>
            <a:xfrm>
              <a:off x="4698127" y="2800065"/>
              <a:ext cx="692700" cy="786588"/>
              <a:chOff x="4698127" y="2800065"/>
              <a:chExt cx="692700" cy="786588"/>
            </a:xfrm>
          </p:grpSpPr>
          <p:grpSp>
            <p:nvGrpSpPr>
              <p:cNvPr id="171" name="Google Shape;171;p2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3" name="Google Shape;173;p2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43800" lIns="243800" spcFirstLastPara="1" rIns="243800" wrap="square" tIns="243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4" name="Google Shape;174;p20"/>
              <p:cNvSpPr txBox="1"/>
              <p:nvPr/>
            </p:nvSpPr>
            <p:spPr>
              <a:xfrm>
                <a:off x="4698127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43800" lIns="243800" spcFirstLastPara="1" rIns="243800" wrap="square" tIns="2438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30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Friday</a:t>
                </a:r>
                <a:endParaRPr b="1" i="0" sz="3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75" name="Google Shape;175;p20"/>
          <p:cNvSpPr txBox="1"/>
          <p:nvPr/>
        </p:nvSpPr>
        <p:spPr>
          <a:xfrm>
            <a:off x="4578600" y="8294225"/>
            <a:ext cx="5261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testing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testing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Reflective session on ‘adding quality and value’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13348500" y="8414825"/>
            <a:ext cx="4976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exploratory session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and security tests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preparation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947925" y="4301375"/>
            <a:ext cx="49764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Added CD to CICD pipeline by setting up the product on Render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 testing and exploratory feature testing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18133125" y="5734050"/>
            <a:ext cx="5625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➔"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day</a:t>
            </a:r>
            <a:endParaRPr b="1" i="0" sz="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/>
          <p:nvPr>
            <p:ph idx="4294967295"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</a:t>
            </a:r>
            <a:r>
              <a:rPr b="1" lang="en-US" sz="8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did we test (and why)?</a:t>
            </a:r>
            <a:endParaRPr/>
          </a:p>
        </p:txBody>
      </p:sp>
      <p:sp>
        <p:nvSpPr>
          <p:cNvPr id="185" name="Google Shape;185;p21"/>
          <p:cNvSpPr txBox="1"/>
          <p:nvPr>
            <p:ph idx="2" type="body"/>
          </p:nvPr>
        </p:nvSpPr>
        <p:spPr>
          <a:xfrm>
            <a:off x="1047850" y="3028475"/>
            <a:ext cx="91680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MVP features - as agreed by the team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Brief look at accessibility and security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225" y="3196325"/>
            <a:ext cx="7027050" cy="102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2476" y="2681123"/>
            <a:ext cx="6559824" cy="1074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test it?</a:t>
            </a:r>
            <a:endParaRPr/>
          </a:p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and security testing - lighthouse, WAVE, ZAP →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Legacy and </a:t>
            </a: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 Jest unit testing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Cypress for integration/end to end testing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CICD pipeline - with Github Actions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tests - both ‘full’ and as features were pushed to Github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2-16 at 15.08.41.png"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4041" r="5586" t="0"/>
          <a:stretch/>
        </p:blipFill>
        <p:spPr>
          <a:xfrm>
            <a:off x="15675643" y="434578"/>
            <a:ext cx="8316724" cy="1284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idx="4294967295" type="title"/>
          </p:nvPr>
        </p:nvSpPr>
        <p:spPr>
          <a:xfrm>
            <a:off x="870392" y="1039934"/>
            <a:ext cx="1375665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examples:</a:t>
            </a:r>
            <a:endParaRPr/>
          </a:p>
        </p:txBody>
      </p:sp>
      <p:pic>
        <p:nvPicPr>
          <p:cNvPr id="200" name="Google Shape;200;p23" title="Screen Record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75" y="2625504"/>
            <a:ext cx="13756650" cy="1031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825" y="240838"/>
            <a:ext cx="7712725" cy="132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8975" y="240850"/>
            <a:ext cx="7855788" cy="132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